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sldIdLst>
    <p:sldId id="256" r:id="rId2"/>
    <p:sldId id="339" r:id="rId3"/>
    <p:sldId id="260" r:id="rId4"/>
    <p:sldId id="266" r:id="rId5"/>
    <p:sldId id="335" r:id="rId6"/>
    <p:sldId id="337" r:id="rId7"/>
    <p:sldId id="336" r:id="rId8"/>
    <p:sldId id="338" r:id="rId9"/>
    <p:sldId id="341" r:id="rId10"/>
    <p:sldId id="296" r:id="rId11"/>
    <p:sldId id="330" r:id="rId12"/>
    <p:sldId id="326" r:id="rId13"/>
    <p:sldId id="332" r:id="rId14"/>
    <p:sldId id="333" r:id="rId15"/>
    <p:sldId id="331" r:id="rId16"/>
    <p:sldId id="3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71"/>
  </p:normalViewPr>
  <p:slideViewPr>
    <p:cSldViewPr snapToGrid="0" snapToObjects="1">
      <p:cViewPr varScale="1">
        <p:scale>
          <a:sx n="78" d="100"/>
          <a:sy n="78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Number of Submissions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Submissions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876000496009227E-17"/>
                  <c:y val="3.055555472015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B2-446A-BFC0-FF62E29A6980}"/>
                </c:ext>
              </c:extLst>
            </c:dLbl>
            <c:dLbl>
              <c:idx val="2"/>
              <c:layout>
                <c:manualLayout>
                  <c:x val="-1.1752000992018454E-16"/>
                  <c:y val="4.20138877402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2-446A-BFC0-FF62E29A69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433</c:v>
                </c:pt>
                <c:pt idx="1">
                  <c:v>516</c:v>
                </c:pt>
                <c:pt idx="2">
                  <c:v>568</c:v>
                </c:pt>
                <c:pt idx="3">
                  <c:v>586</c:v>
                </c:pt>
                <c:pt idx="4">
                  <c:v>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0D-484F-AEC4-FCDE05E5D6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0D-484F-AEC4-FCDE05E5D6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0D-484F-AEC4-FCDE05E5D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7833855"/>
        <c:axId val="1517838847"/>
      </c:lineChart>
      <c:catAx>
        <c:axId val="151783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838847"/>
        <c:crosses val="autoZero"/>
        <c:auto val="1"/>
        <c:lblAlgn val="ctr"/>
        <c:lblOffset val="100"/>
        <c:noMultiLvlLbl val="0"/>
      </c:catAx>
      <c:valAx>
        <c:axId val="151783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83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% Acceptance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Acceptance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6.41025641025641E-3"/>
                  <c:y val="1.527777736007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62-7945-AF9B-45913D755D89}"/>
                </c:ext>
              </c:extLst>
            </c:dLbl>
            <c:dLbl>
              <c:idx val="2"/>
              <c:layout>
                <c:manualLayout>
                  <c:x val="-2.5641025641025581E-2"/>
                  <c:y val="-6.8749998120352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62-7945-AF9B-45913D755D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36</c:v>
                </c:pt>
                <c:pt idx="2">
                  <c:v>39</c:v>
                </c:pt>
                <c:pt idx="3">
                  <c:v>36</c:v>
                </c:pt>
                <c:pt idx="4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62-7945-AF9B-45913D755D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62-7945-AF9B-45913D755D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62-7945-AF9B-45913D755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7833855"/>
        <c:axId val="1517838847"/>
      </c:lineChart>
      <c:catAx>
        <c:axId val="151783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838847"/>
        <c:crosses val="autoZero"/>
        <c:auto val="1"/>
        <c:lblAlgn val="ctr"/>
        <c:lblOffset val="100"/>
        <c:noMultiLvlLbl val="0"/>
      </c:catAx>
      <c:valAx>
        <c:axId val="151783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83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E8729-EFCF-9349-A3D1-E067DD18C481}" type="datetimeFigureOut">
              <a:rPr lang="en-US" smtClean="0"/>
              <a:t>6/22/18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76948-2118-0F42-9D5D-18A7DAE5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3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6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77B9-E123-EB4F-B9C4-50B6D51F03A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EB83-0624-6B4F-8C33-256759C4C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56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77B9-E123-EB4F-B9C4-50B6D51F03A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EB83-0624-6B4F-8C33-256759C4C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9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77B9-E123-EB4F-B9C4-50B6D51F03A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EB83-0624-6B4F-8C33-256759C4C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7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77B9-E123-EB4F-B9C4-50B6D51F03A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EB83-0624-6B4F-8C33-256759C4C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5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77B9-E123-EB4F-B9C4-50B6D51F03A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EB83-0624-6B4F-8C33-256759C4C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45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77B9-E123-EB4F-B9C4-50B6D51F03A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EB83-0624-6B4F-8C33-256759C4C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77B9-E123-EB4F-B9C4-50B6D51F03A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EB83-0624-6B4F-8C33-256759C4CA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0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77B9-E123-EB4F-B9C4-50B6D51F03A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EB83-0624-6B4F-8C33-256759C4C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8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77B9-E123-EB4F-B9C4-50B6D51F03A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EB83-0624-6B4F-8C33-256759C4C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2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77B9-E123-EB4F-B9C4-50B6D51F03A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EB83-0624-6B4F-8C33-256759C4C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8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A0977B9-E123-EB4F-B9C4-50B6D51F03A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EB83-0624-6B4F-8C33-256759C4C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3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A0977B9-E123-EB4F-B9C4-50B6D51F03A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2CEEB83-0624-6B4F-8C33-256759C4C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tiff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tif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68FD-B005-824A-B1BB-DE410252D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725" y="261971"/>
            <a:ext cx="8637073" cy="254143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DISCUSSING FINDINGS IN THE CONTEXT OF </a:t>
            </a:r>
            <a:br>
              <a:rPr lang="en-US" sz="4400" dirty="0"/>
            </a:br>
            <a:r>
              <a:rPr lang="en-US" sz="4400" dirty="0"/>
              <a:t>PATIENT-PROVIDER DECISIONS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BB900-3C25-D74C-9363-7DA9561DF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3906983"/>
            <a:ext cx="6801612" cy="272934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JAY HERTEL, PhD, ATC, FNATA</a:t>
            </a:r>
          </a:p>
          <a:p>
            <a:r>
              <a:rPr lang="en-US" sz="2400" dirty="0"/>
              <a:t>University of Virginia</a:t>
            </a:r>
          </a:p>
          <a:p>
            <a:endParaRPr lang="en-US" dirty="0"/>
          </a:p>
          <a:p>
            <a:r>
              <a:rPr lang="en-US" i="1" dirty="0"/>
              <a:t>Journal of Athletic Training Reviewers’  Workshop</a:t>
            </a:r>
          </a:p>
          <a:p>
            <a:r>
              <a:rPr lang="en-US" i="1" dirty="0"/>
              <a:t>June 26, 2018</a:t>
            </a:r>
          </a:p>
          <a:p>
            <a:r>
              <a:rPr lang="en-US" i="1" dirty="0"/>
              <a:t>New Orleans, 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FF5CF-3540-0C4C-AFA0-0683E548D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5182202"/>
            <a:ext cx="2964873" cy="167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3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IMPORTANT Metrics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7099531"/>
              </p:ext>
            </p:extLst>
          </p:nvPr>
        </p:nvGraphicFramePr>
        <p:xfrm>
          <a:off x="360212" y="1766456"/>
          <a:ext cx="5486399" cy="442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BABB6AB-A6CF-7B4B-8E3F-D654978F5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213074"/>
              </p:ext>
            </p:extLst>
          </p:nvPr>
        </p:nvGraphicFramePr>
        <p:xfrm>
          <a:off x="6622473" y="1766456"/>
          <a:ext cx="5389418" cy="442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2EBEF95-C088-5245-8B75-516C7D8BF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93273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Usage Statistics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4945" y="1489364"/>
            <a:ext cx="80148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Full text reads/downloads of articles in 2017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JAT: </a:t>
            </a:r>
            <a:r>
              <a:rPr lang="en-US" sz="2400" b="1" dirty="0"/>
              <a:t>504,973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ATEJ: </a:t>
            </a:r>
            <a:r>
              <a:rPr lang="en-US" sz="2400" b="1" dirty="0"/>
              <a:t>53,314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Web traffic at NATA Journals site is </a:t>
            </a:r>
            <a:r>
              <a:rPr lang="en-US" sz="3200" b="1" dirty="0"/>
              <a:t>55% domestic &amp; 45% international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Most common international readers: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UK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Australia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Canada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India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2266E-E266-8749-A0AB-D58033801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492" y="5334001"/>
            <a:ext cx="2475698" cy="139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0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43CD-FADD-F449-B486-15E89DC0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Impact Factor Rankings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7FFFB5-891B-6146-A5A4-5522D9060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83055"/>
              </p:ext>
            </p:extLst>
          </p:nvPr>
        </p:nvGraphicFramePr>
        <p:xfrm>
          <a:off x="1395846" y="1201204"/>
          <a:ext cx="9552708" cy="565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177">
                  <a:extLst>
                    <a:ext uri="{9D8B030D-6E8A-4147-A177-3AD203B41FA5}">
                      <a16:colId xmlns:a16="http://schemas.microsoft.com/office/drawing/2014/main" val="3815864169"/>
                    </a:ext>
                  </a:extLst>
                </a:gridCol>
                <a:gridCol w="2388177">
                  <a:extLst>
                    <a:ext uri="{9D8B030D-6E8A-4147-A177-3AD203B41FA5}">
                      <a16:colId xmlns:a16="http://schemas.microsoft.com/office/drawing/2014/main" val="2902715698"/>
                    </a:ext>
                  </a:extLst>
                </a:gridCol>
                <a:gridCol w="2388177">
                  <a:extLst>
                    <a:ext uri="{9D8B030D-6E8A-4147-A177-3AD203B41FA5}">
                      <a16:colId xmlns:a16="http://schemas.microsoft.com/office/drawing/2014/main" val="1027330952"/>
                    </a:ext>
                  </a:extLst>
                </a:gridCol>
                <a:gridCol w="2388177">
                  <a:extLst>
                    <a:ext uri="{9D8B030D-6E8A-4147-A177-3AD203B41FA5}">
                      <a16:colId xmlns:a16="http://schemas.microsoft.com/office/drawing/2014/main" val="2494331517"/>
                    </a:ext>
                  </a:extLst>
                </a:gridCol>
              </a:tblGrid>
              <a:tr h="12953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JCR ”Sports Sciences”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InCites</a:t>
                      </a:r>
                      <a:r>
                        <a:rPr lang="en-US" dirty="0"/>
                        <a:t> “Physical Therapy, Sports Therapy, &amp; Rehabilitation”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InCites</a:t>
                      </a:r>
                      <a:r>
                        <a:rPr lang="en-US" dirty="0"/>
                        <a:t> “Orthopedics &amp; Sports Medicine”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133956"/>
                  </a:ext>
                </a:extLst>
              </a:tr>
              <a:tr h="790382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2.017</a:t>
                      </a:r>
                    </a:p>
                    <a:p>
                      <a:r>
                        <a:rPr lang="en-US" dirty="0"/>
                        <a:t>69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percentile</a:t>
                      </a:r>
                    </a:p>
                    <a:p>
                      <a:r>
                        <a:rPr lang="en-US" dirty="0"/>
                        <a:t>25/81 journals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2.22</a:t>
                      </a:r>
                    </a:p>
                    <a:p>
                      <a:r>
                        <a:rPr lang="en-US" dirty="0"/>
                        <a:t>88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percentile</a:t>
                      </a:r>
                    </a:p>
                    <a:p>
                      <a:r>
                        <a:rPr lang="en-US" dirty="0"/>
                        <a:t>18/155 journals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2.22</a:t>
                      </a:r>
                    </a:p>
                    <a:p>
                      <a:r>
                        <a:rPr lang="en-US" dirty="0"/>
                        <a:t>81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percentile</a:t>
                      </a:r>
                    </a:p>
                    <a:p>
                      <a:r>
                        <a:rPr lang="en-US" dirty="0"/>
                        <a:t>40/212 journals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35014"/>
                  </a:ext>
                </a:extLst>
              </a:tr>
              <a:tr h="790382"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2.224</a:t>
                      </a:r>
                    </a:p>
                    <a:p>
                      <a:r>
                        <a:rPr lang="en-US" dirty="0"/>
                        <a:t>74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percentile</a:t>
                      </a:r>
                    </a:p>
                    <a:p>
                      <a:r>
                        <a:rPr lang="en-US" dirty="0"/>
                        <a:t>21/82 journals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2.71</a:t>
                      </a:r>
                    </a:p>
                    <a:p>
                      <a:r>
                        <a:rPr lang="en-US" dirty="0"/>
                        <a:t>93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percentile</a:t>
                      </a:r>
                    </a:p>
                    <a:p>
                      <a:r>
                        <a:rPr lang="en-US" dirty="0"/>
                        <a:t>11/160 journals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2.71</a:t>
                      </a:r>
                    </a:p>
                    <a:p>
                      <a:r>
                        <a:rPr lang="en-US" dirty="0"/>
                        <a:t>89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percentile</a:t>
                      </a:r>
                    </a:p>
                    <a:p>
                      <a:r>
                        <a:rPr lang="en-US" dirty="0"/>
                        <a:t>23.217 journals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001398"/>
                  </a:ext>
                </a:extLst>
              </a:tr>
              <a:tr h="790382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2.341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74</a:t>
                      </a:r>
                      <a:r>
                        <a:rPr lang="en-US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percentile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21/81 journals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2.65</a:t>
                      </a:r>
                    </a:p>
                    <a:p>
                      <a:r>
                        <a:rPr lang="en-US" dirty="0"/>
                        <a:t>93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percentile</a:t>
                      </a:r>
                    </a:p>
                    <a:p>
                      <a:r>
                        <a:rPr lang="en-US" dirty="0"/>
                        <a:t>11/160 journals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2.65</a:t>
                      </a:r>
                    </a:p>
                    <a:p>
                      <a:r>
                        <a:rPr lang="en-US" dirty="0"/>
                        <a:t>89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percentile</a:t>
                      </a:r>
                    </a:p>
                    <a:p>
                      <a:r>
                        <a:rPr lang="en-US" dirty="0"/>
                        <a:t>24/228 journals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47279"/>
                  </a:ext>
                </a:extLst>
              </a:tr>
              <a:tr h="790382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TBA soon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2.59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91</a:t>
                      </a:r>
                      <a:r>
                        <a:rPr lang="en-US" baseline="30000" dirty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percentile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14/163 journals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2.59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87</a:t>
                      </a:r>
                      <a:r>
                        <a:rPr lang="en-US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percentile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30/237 journals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013557"/>
                  </a:ext>
                </a:extLst>
              </a:tr>
              <a:tr h="70379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2023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&gt;90</a:t>
                      </a:r>
                      <a:r>
                        <a:rPr lang="en-US" baseline="30000" dirty="0">
                          <a:solidFill>
                            <a:srgbClr val="00B050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percentile</a:t>
                      </a:r>
                    </a:p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Top 10 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&gt;90</a:t>
                      </a:r>
                      <a:r>
                        <a:rPr lang="en-US" baseline="30000" dirty="0">
                          <a:solidFill>
                            <a:srgbClr val="00B050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percentile</a:t>
                      </a:r>
                    </a:p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Top 10 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&gt;90</a:t>
                      </a:r>
                      <a:r>
                        <a:rPr lang="en-US" baseline="30000" dirty="0">
                          <a:solidFill>
                            <a:srgbClr val="00B050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percentile</a:t>
                      </a:r>
                    </a:p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Top 20 overall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25422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121E289-2270-1B4A-804F-49858916D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3273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1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4675-7A78-114D-8F3F-5DD37034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858982"/>
          </a:xfrm>
        </p:spPr>
        <p:txBody>
          <a:bodyPr/>
          <a:lstStyle/>
          <a:p>
            <a:r>
              <a:rPr lang="en-US" dirty="0"/>
              <a:t>Impact Factor Rankings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BC7BBDD-E326-0346-9501-EE6C24D2C1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728405"/>
              </p:ext>
            </p:extLst>
          </p:nvPr>
        </p:nvGraphicFramePr>
        <p:xfrm>
          <a:off x="1413163" y="906048"/>
          <a:ext cx="9227127" cy="589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3" imgW="7670800" imgH="6515100" progId="Excel.Sheet.12">
                  <p:embed/>
                </p:oleObj>
              </mc:Choice>
              <mc:Fallback>
                <p:oleObj name="Worksheet" r:id="rId3" imgW="7670800" imgH="651510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BC7BBDD-E326-0346-9501-EE6C24D2C1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3163" y="906048"/>
                        <a:ext cx="9227127" cy="5896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B34541E-594A-B744-939F-2BAE15099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-4174"/>
            <a:ext cx="1666808" cy="9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3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1D11EF-F26A-6A44-9431-2FDDEC84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433"/>
            <a:ext cx="7729728" cy="1188720"/>
          </a:xfrm>
        </p:spPr>
        <p:txBody>
          <a:bodyPr>
            <a:normAutofit/>
          </a:bodyPr>
          <a:lstStyle/>
          <a:p>
            <a:r>
              <a:rPr lang="en-US" sz="4000" dirty="0"/>
              <a:t>My Primary goals as EIC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6FD7E-E4BF-C540-A376-488A3E393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391135"/>
            <a:ext cx="11416146" cy="310198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Continue to improve the quality of the articles we publish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Increase number of full-text reads &amp; downloads of articles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Engage readers with JAT content beyond the static printed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Raise impact factor into top tier of sports medicine journals</a:t>
            </a:r>
          </a:p>
          <a:p>
            <a:pPr marL="800100" lvl="1" indent="-342900"/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By 2023, ⇧ JAT’s impact factor into:</a:t>
            </a:r>
          </a:p>
          <a:p>
            <a:pPr marL="1257300" lvl="2" indent="-342900"/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Top 10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of: </a:t>
            </a:r>
          </a:p>
          <a:p>
            <a:pPr marL="1714500" lvl="3" indent="-342900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JCR “Sports Sciences” category (currently 21st)</a:t>
            </a:r>
          </a:p>
          <a:p>
            <a:pPr marL="1714500" lvl="3" indent="-342900"/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InCites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“PT, Sports Therapy &amp; Rehabilitation” category (currently 14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1257300" lvl="2" indent="-342900"/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Top 20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of:</a:t>
            </a:r>
          </a:p>
          <a:p>
            <a:pPr marL="1714500" lvl="3" indent="-342900"/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InCites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“Orthopedics &amp; Sports Med” category (currently 30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EDB6E-D7B5-D640-9261-41F860590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5738191"/>
            <a:ext cx="1981200" cy="11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7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0"/>
            <a:ext cx="11111345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My Vision for JAT: All in for the Top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545" y="1378136"/>
            <a:ext cx="114299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i="1" dirty="0">
                <a:latin typeface="+mj-lt"/>
              </a:rPr>
              <a:t>Eliminate the backlog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>
                <a:latin typeface="+mj-lt"/>
              </a:rPr>
              <a:t>Encourage athletic trainers to submit their best research to JAT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>
                <a:latin typeface="+mj-lt"/>
              </a:rPr>
              <a:t>Be more selective in accepting manuscripts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>
                <a:latin typeface="+mj-lt"/>
              </a:rPr>
              <a:t>Curate a series of current concepts articles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>
                <a:latin typeface="+mj-lt"/>
              </a:rPr>
              <a:t>Increase the number of thematic issues (2 per year)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>
                <a:latin typeface="+mj-lt"/>
              </a:rPr>
              <a:t>Thought-provoking editorials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>
                <a:latin typeface="+mj-lt"/>
              </a:rPr>
              <a:t>Establish a prominent social media presence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>
                <a:latin typeface="+mj-lt"/>
              </a:rPr>
              <a:t>Develop more digital content, including podcasts, infographics, and visual abstracts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>
                <a:latin typeface="+mj-lt"/>
              </a:rPr>
              <a:t>Encourage the submission of supplemental 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>
                <a:latin typeface="+mj-lt"/>
              </a:rPr>
              <a:t>Embrace “</a:t>
            </a:r>
            <a:r>
              <a:rPr lang="en-US" sz="2800" b="1" i="1" dirty="0" err="1">
                <a:latin typeface="+mj-lt"/>
              </a:rPr>
              <a:t>altmetrics</a:t>
            </a:r>
            <a:r>
              <a:rPr lang="en-US" sz="2800" b="1" i="1" dirty="0">
                <a:latin typeface="+mj-lt"/>
              </a:rPr>
              <a:t>” – usage &amp; social media statistics of JAT 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F19B9-5227-8F48-96EC-9CF013482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941" y="2424546"/>
            <a:ext cx="2853395" cy="161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7430-5B04-C946-9C94-55D5EB90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425849"/>
            <a:ext cx="7729728" cy="118872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0264A-C906-2645-9DAD-3806F3693B76}"/>
              </a:ext>
            </a:extLst>
          </p:cNvPr>
          <p:cNvSpPr txBox="1"/>
          <p:nvPr/>
        </p:nvSpPr>
        <p:spPr>
          <a:xfrm>
            <a:off x="1567543" y="2462467"/>
            <a:ext cx="100360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Follow JAT on Twitter: @JAT_NATA</a:t>
            </a:r>
          </a:p>
          <a:p>
            <a:endParaRPr lang="en-US" sz="4000" dirty="0"/>
          </a:p>
          <a:p>
            <a:r>
              <a:rPr lang="en-US" sz="4000" dirty="0"/>
              <a:t>Follow on Facebook: Journal of Athletic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2CB4B-957B-CE4D-BA83-D0EC976DE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302" y="5249357"/>
            <a:ext cx="2853395" cy="161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7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99C8-9A69-0244-BE3B-D85EA106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0ABE8-151C-A049-B399-7693D5E04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Writing a Discussion section that focuses on the clinical application of results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Broad goals of JAT going forward</a:t>
            </a:r>
          </a:p>
        </p:txBody>
      </p:sp>
    </p:spTree>
    <p:extLst>
      <p:ext uri="{BB962C8B-B14F-4D97-AF65-F5344CB8AC3E}">
        <p14:creationId xmlns:p14="http://schemas.microsoft.com/office/powerpoint/2010/main" val="308061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D0F05F7-0D34-4945-BE59-473266886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1136" y="20269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/>
              <a:t>What makes a good discussion section?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056AFA3-DEAD-5143-A9AC-0B11177A2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2727" y="1668226"/>
            <a:ext cx="10598728" cy="310198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/>
              <a:t>Explain the results in the context of the existing literature</a:t>
            </a:r>
          </a:p>
          <a:p>
            <a:pPr eaLnBrk="1" hangingPunct="1">
              <a:defRPr/>
            </a:pPr>
            <a:endParaRPr lang="en-US" sz="2800" dirty="0"/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</a:rPr>
              <a:t>Explain what the results mean clinically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Explain what the results mean scientifically</a:t>
            </a:r>
          </a:p>
          <a:p>
            <a:pPr marL="0" indent="0" eaLnBrk="1" hangingPunct="1">
              <a:buNone/>
              <a:defRPr/>
            </a:pPr>
            <a:endParaRPr lang="en-US" sz="2800" dirty="0"/>
          </a:p>
          <a:p>
            <a:pPr marL="0" indent="0" eaLnBrk="1" hangingPunct="1">
              <a:buNone/>
              <a:defRPr/>
            </a:pPr>
            <a:r>
              <a:rPr lang="en-US" sz="2800" dirty="0"/>
              <a:t>Acknowledging your study limitations without discounting the importance of your results </a:t>
            </a:r>
          </a:p>
        </p:txBody>
      </p:sp>
      <p:sp>
        <p:nvSpPr>
          <p:cNvPr id="2" name="Up-Down Arrow 1">
            <a:extLst>
              <a:ext uri="{FF2B5EF4-FFF2-40B4-BE49-F238E27FC236}">
                <a16:creationId xmlns:a16="http://schemas.microsoft.com/office/drawing/2014/main" id="{77D8E351-4B02-614A-9789-F1AD90DE6799}"/>
              </a:ext>
            </a:extLst>
          </p:cNvPr>
          <p:cNvSpPr/>
          <p:nvPr/>
        </p:nvSpPr>
        <p:spPr>
          <a:xfrm>
            <a:off x="7712014" y="3053751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C9A27-3AC1-4F4E-8B64-29B362837F92}"/>
              </a:ext>
            </a:extLst>
          </p:cNvPr>
          <p:cNvSpPr txBox="1"/>
          <p:nvPr/>
        </p:nvSpPr>
        <p:spPr>
          <a:xfrm>
            <a:off x="8536352" y="3069574"/>
            <a:ext cx="241539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Order of emphasis depends </a:t>
            </a:r>
          </a:p>
          <a:p>
            <a:r>
              <a:rPr lang="en-US" sz="2400" dirty="0"/>
              <a:t>on focus of study</a:t>
            </a:r>
          </a:p>
        </p:txBody>
      </p:sp>
    </p:spTree>
    <p:extLst>
      <p:ext uri="{BB962C8B-B14F-4D97-AF65-F5344CB8AC3E}">
        <p14:creationId xmlns:p14="http://schemas.microsoft.com/office/powerpoint/2010/main" val="8357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36A14A4-83C9-BB49-9859-3AF271483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0491" y="188837"/>
            <a:ext cx="9573491" cy="11887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DISCUSSING FINDINGS IN THE CONTEXT OF </a:t>
            </a:r>
            <a:br>
              <a:rPr lang="en-US" sz="3200" dirty="0"/>
            </a:br>
            <a:r>
              <a:rPr lang="en-US" sz="3200" dirty="0"/>
              <a:t>PATIENT-PROVIDER DECISIONS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BDC9BAD-1D7C-3340-B7E0-8003F6767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9381" y="1880987"/>
            <a:ext cx="11065310" cy="310198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/>
              <a:t>Clinical context</a:t>
            </a:r>
            <a:r>
              <a:rPr lang="en-US" sz="2800" dirty="0"/>
              <a:t> – how can these results be applied to clinical practice?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Explicitly tell the reader why the results are clinically relevant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Must be careful to no overgeneralize the application of results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lvl="1" eaLnBrk="1" hangingPunct="1">
              <a:buFontTx/>
              <a:buNone/>
              <a:defRPr/>
            </a:pPr>
            <a:endParaRPr lang="en-US" sz="2800" dirty="0"/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  <p:grpSp>
        <p:nvGrpSpPr>
          <p:cNvPr id="8196" name="Group 9">
            <a:extLst>
              <a:ext uri="{FF2B5EF4-FFF2-40B4-BE49-F238E27FC236}">
                <a16:creationId xmlns:a16="http://schemas.microsoft.com/office/drawing/2014/main" id="{A2BFFD48-84C7-9D4B-9AF6-7020B4AFBCF0}"/>
              </a:ext>
            </a:extLst>
          </p:cNvPr>
          <p:cNvGrpSpPr>
            <a:grpSpLocks/>
          </p:cNvGrpSpPr>
          <p:nvPr/>
        </p:nvGrpSpPr>
        <p:grpSpPr bwMode="auto">
          <a:xfrm>
            <a:off x="2643188" y="5929746"/>
            <a:ext cx="6729413" cy="485775"/>
            <a:chOff x="705" y="2784"/>
            <a:chExt cx="4239" cy="306"/>
          </a:xfrm>
        </p:grpSpPr>
        <p:sp>
          <p:nvSpPr>
            <p:cNvPr id="8197" name="Text Box 4">
              <a:extLst>
                <a:ext uri="{FF2B5EF4-FFF2-40B4-BE49-F238E27FC236}">
                  <a16:creationId xmlns:a16="http://schemas.microsoft.com/office/drawing/2014/main" id="{5927CC7F-0D4A-3B42-9225-CE72C438A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" y="2832"/>
              <a:ext cx="548" cy="23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</a:rPr>
                <a:t>BASIC</a:t>
              </a:r>
            </a:p>
          </p:txBody>
        </p:sp>
        <p:sp>
          <p:nvSpPr>
            <p:cNvPr id="8198" name="AutoShape 5">
              <a:extLst>
                <a:ext uri="{FF2B5EF4-FFF2-40B4-BE49-F238E27FC236}">
                  <a16:creationId xmlns:a16="http://schemas.microsoft.com/office/drawing/2014/main" id="{FCB89AE3-66B1-394A-B917-6F006C6EC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78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9" name="Text Box 6">
              <a:extLst>
                <a:ext uri="{FF2B5EF4-FFF2-40B4-BE49-F238E27FC236}">
                  <a16:creationId xmlns:a16="http://schemas.microsoft.com/office/drawing/2014/main" id="{987FBA61-303B-D44E-9A41-F710AB858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832"/>
              <a:ext cx="1306" cy="2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</a:rPr>
                <a:t>TRANSLATIONAL</a:t>
              </a:r>
            </a:p>
          </p:txBody>
        </p:sp>
        <p:sp>
          <p:nvSpPr>
            <p:cNvPr id="8200" name="AutoShape 7">
              <a:extLst>
                <a:ext uri="{FF2B5EF4-FFF2-40B4-BE49-F238E27FC236}">
                  <a16:creationId xmlns:a16="http://schemas.microsoft.com/office/drawing/2014/main" id="{B78A468E-C290-9A4D-8486-03ACC4FFA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78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1" name="Text Box 8">
              <a:extLst>
                <a:ext uri="{FF2B5EF4-FFF2-40B4-BE49-F238E27FC236}">
                  <a16:creationId xmlns:a16="http://schemas.microsoft.com/office/drawing/2014/main" id="{7A94337B-62B1-754D-8012-B22447DBC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" y="2829"/>
              <a:ext cx="764" cy="2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</a:rPr>
                <a:t>CLINICAL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8FC36B-849F-CB44-9A27-6EEC4F94A2A4}"/>
              </a:ext>
            </a:extLst>
          </p:cNvPr>
          <p:cNvSpPr txBox="1"/>
          <p:nvPr/>
        </p:nvSpPr>
        <p:spPr>
          <a:xfrm>
            <a:off x="3384550" y="5258864"/>
            <a:ext cx="5101205" cy="461665"/>
          </a:xfrm>
          <a:prstGeom prst="rect">
            <a:avLst/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sz="2400" dirty="0"/>
              <a:t>BIOMEDICAL RESEARCH SPECTRUM</a:t>
            </a:r>
          </a:p>
        </p:txBody>
      </p:sp>
    </p:spTree>
    <p:extLst>
      <p:ext uri="{BB962C8B-B14F-4D97-AF65-F5344CB8AC3E}">
        <p14:creationId xmlns:p14="http://schemas.microsoft.com/office/powerpoint/2010/main" val="34362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36A14A4-83C9-BB49-9859-3AF271483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0491" y="1"/>
            <a:ext cx="9573491" cy="13896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DISCUSSING FINDINGS IN THE CONTEXT OF </a:t>
            </a:r>
            <a:br>
              <a:rPr lang="en-US" sz="3200" dirty="0"/>
            </a:br>
            <a:r>
              <a:rPr lang="en-US" sz="3200" dirty="0"/>
              <a:t>PATIENT-PROVIDER DECISIONS:</a:t>
            </a:r>
            <a:br>
              <a:rPr lang="en-US" sz="3200" dirty="0"/>
            </a:br>
            <a:r>
              <a:rPr lang="en-US" sz="3200" dirty="0"/>
              <a:t>TREATMENT studies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BDC9BAD-1D7C-3340-B7E0-8003F6767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8839" y="1414731"/>
            <a:ext cx="11116793" cy="493388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B050"/>
                </a:solidFill>
              </a:rPr>
              <a:t>DO: Place an emphasis on the likelihood of an individual patient having a meaningful improvement if they receive a specific treatment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</a:rPr>
              <a:t>Example: 90 percent of patients can expect an improvement of greater than 3 points on a 10-point VAS pain score after this intervention</a:t>
            </a:r>
          </a:p>
          <a:p>
            <a:pPr marL="0" indent="0" eaLnBrk="1" hangingPunct="1">
              <a:buNone/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</a:rPr>
              <a:t>DON’T: Focus on mean differences as half of the patients treated can be expected to benefit less than the mean difference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</a:rPr>
              <a:t>Example: On average, patients can expect their VAS pain score to decrease by a value of 3 points on a 10-point VAS pain after this intervention.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lvl="1" eaLnBrk="1" hangingPunct="1">
              <a:buFontTx/>
              <a:buNone/>
              <a:defRPr/>
            </a:pPr>
            <a:endParaRPr lang="en-US" sz="2800" dirty="0"/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E08846-9132-8C49-8805-83FF1587B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721" y="5733237"/>
            <a:ext cx="2633652" cy="9436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FF5B8-5F83-CF47-BD9F-BE9A1ABC3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815" y="2839102"/>
            <a:ext cx="1854200" cy="1092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F75DB0-71BB-D94F-A983-8C676C82C381}"/>
              </a:ext>
            </a:extLst>
          </p:cNvPr>
          <p:cNvSpPr txBox="1"/>
          <p:nvPr/>
        </p:nvSpPr>
        <p:spPr>
          <a:xfrm>
            <a:off x="10189248" y="628532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311E6-CD9B-6F4B-9D8D-C6AC3BD245B2}"/>
              </a:ext>
            </a:extLst>
          </p:cNvPr>
          <p:cNvSpPr txBox="1"/>
          <p:nvPr/>
        </p:nvSpPr>
        <p:spPr>
          <a:xfrm>
            <a:off x="9634284" y="609266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</a:t>
            </a:r>
          </a:p>
        </p:txBody>
      </p:sp>
    </p:spTree>
    <p:extLst>
      <p:ext uri="{BB962C8B-B14F-4D97-AF65-F5344CB8AC3E}">
        <p14:creationId xmlns:p14="http://schemas.microsoft.com/office/powerpoint/2010/main" val="220621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36A14A4-83C9-BB49-9859-3AF271483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0491" y="0"/>
            <a:ext cx="9573491" cy="14147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DISCUSSING FINDINGS IN THE CONTEXT OF </a:t>
            </a:r>
            <a:br>
              <a:rPr lang="en-US" sz="3200" dirty="0"/>
            </a:br>
            <a:r>
              <a:rPr lang="en-US" sz="3200" dirty="0"/>
              <a:t>PATIENT-PROVIDER DECISIONS:</a:t>
            </a:r>
            <a:br>
              <a:rPr lang="en-US" sz="3200" dirty="0"/>
            </a:br>
            <a:r>
              <a:rPr lang="en-US" sz="3200" dirty="0"/>
              <a:t>Prevention studies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BDC9BAD-1D7C-3340-B7E0-8003F6767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581" y="1742964"/>
            <a:ext cx="9719314" cy="4933881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B050"/>
                </a:solidFill>
              </a:rPr>
              <a:t>DO: Place an emphasis on the interpretation of the number of patients needed to treat to achieve a good outcome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</a:rPr>
              <a:t>Example:  120 high school girls basketball players would need to complete the dynamic warm-up program across the course of a season in order to prevent one ACL injury.</a:t>
            </a:r>
          </a:p>
          <a:p>
            <a:pPr marL="0" indent="0" eaLnBrk="1" hangingPunct="1">
              <a:buNone/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</a:rPr>
              <a:t>DON’T: Focus on percentage increases or decreases of injury risk without the context of the injury prevalence.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</a:rPr>
              <a:t>Example: The dynamic warm-up program was associated with an 80% reduction in ACL injuries among high school girls basketball players.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lvl="1" eaLnBrk="1" hangingPunct="1">
              <a:buFontTx/>
              <a:buNone/>
              <a:defRPr/>
            </a:pPr>
            <a:endParaRPr lang="en-US" sz="2800" dirty="0"/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6C8972-591B-9B40-8B91-272B2A22C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536" y="2932981"/>
            <a:ext cx="2608464" cy="14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9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36A14A4-83C9-BB49-9859-3AF271483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581" y="0"/>
            <a:ext cx="9573491" cy="14147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DISCUSSING FINDINGS IN THE CONTEXT OF </a:t>
            </a:r>
            <a:br>
              <a:rPr lang="en-US" sz="3200" dirty="0"/>
            </a:br>
            <a:r>
              <a:rPr lang="en-US" sz="3200" dirty="0"/>
              <a:t>PATIENT-PROVIDER DECISIONS:</a:t>
            </a:r>
            <a:br>
              <a:rPr lang="en-US" sz="3200" dirty="0"/>
            </a:br>
            <a:r>
              <a:rPr lang="en-US" sz="3200" dirty="0"/>
              <a:t>DIAGNOSTIC STUDIES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BDC9BAD-1D7C-3340-B7E0-8003F6767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93" y="1742964"/>
            <a:ext cx="9253487" cy="4933881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B050"/>
                </a:solidFill>
              </a:rPr>
              <a:t>DO: focus on applications of likelihood ratios and pre-post probabilities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</a:rPr>
              <a:t>Example: In a patient with 50% probability of having a cervical disc herniation, a positive Spurling’s test will shift her post-test probability to 85%.</a:t>
            </a:r>
          </a:p>
          <a:p>
            <a:pPr lvl="1"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DON’T: interpret sensitivity or specificity values in isolation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</a:rPr>
              <a:t>Example: Spurling’s test has a high specificity therefore clinicians should use it to confirm disc herniation in patients they suspect of having radiculopathy.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</a:rPr>
              <a:t>Analogy: The animal has 4 legs so it must be a dog.</a:t>
            </a:r>
            <a:endParaRPr lang="en-US" sz="26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lvl="1" eaLnBrk="1" hangingPunct="1">
              <a:buFontTx/>
              <a:buNone/>
              <a:defRPr/>
            </a:pPr>
            <a:endParaRPr lang="en-US" sz="2800" dirty="0"/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B0A3EE-AA81-394E-840D-CF80577E5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193" y="178924"/>
            <a:ext cx="1621765" cy="38660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AF5CC4-F78E-8748-B58E-964B6E73B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727" y="4175186"/>
            <a:ext cx="2913948" cy="21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36A14A4-83C9-BB49-9859-3AF271483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0491" y="188837"/>
            <a:ext cx="9573491" cy="11887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DISCUSSING FINDINGS IN THE CONTEXT OF </a:t>
            </a:r>
            <a:br>
              <a:rPr lang="en-US" sz="3200" dirty="0"/>
            </a:br>
            <a:r>
              <a:rPr lang="en-US" sz="3200" dirty="0"/>
              <a:t>PATIENT-PROVIDER DECISIONS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BDC9BAD-1D7C-3340-B7E0-8003F6767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9381" y="1880987"/>
            <a:ext cx="11065310" cy="47441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/>
              <a:t>Whenever possible, focus clinical application on individual patients rather than “average responses”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Contextualize if patients with certain characteristics are more or less likely to respond favorably to an intervention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Write to your target audience</a:t>
            </a:r>
          </a:p>
          <a:p>
            <a:pPr lvl="1">
              <a:defRPr/>
            </a:pPr>
            <a:r>
              <a:rPr lang="en-US" sz="2600" dirty="0"/>
              <a:t>If it’s a clinical paper, write to clinicians (and submit it to a clinical journal)</a:t>
            </a:r>
          </a:p>
          <a:p>
            <a:pPr lvl="1">
              <a:defRPr/>
            </a:pPr>
            <a:r>
              <a:rPr lang="en-US" sz="2600" dirty="0"/>
              <a:t>If it’s a technical scientific paper, write to technicians &amp; scientists (and don’t submit it to a clinical journal)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lvl="1" eaLnBrk="1" hangingPunct="1">
              <a:buFontTx/>
              <a:buNone/>
              <a:defRPr/>
            </a:pPr>
            <a:endParaRPr lang="en-US" sz="2800" dirty="0"/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8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99C8-9A69-0244-BE3B-D85EA106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0ABE8-151C-A049-B399-7693D5E04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Writing a Discussion section that focuses on the clinical application of results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Broad goals of JAT going forward</a:t>
            </a:r>
          </a:p>
        </p:txBody>
      </p:sp>
    </p:spTree>
    <p:extLst>
      <p:ext uri="{BB962C8B-B14F-4D97-AF65-F5344CB8AC3E}">
        <p14:creationId xmlns:p14="http://schemas.microsoft.com/office/powerpoint/2010/main" val="39587229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{3DF21DEE-B997-804D-BF6A-A4D227F5FB54}tf10001120</Template>
  <TotalTime>149</TotalTime>
  <Words>915</Words>
  <Application>Microsoft Macintosh PowerPoint</Application>
  <PresentationFormat>Widescreen</PresentationFormat>
  <Paragraphs>183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Parcel</vt:lpstr>
      <vt:lpstr>Worksheet</vt:lpstr>
      <vt:lpstr>DISCUSSING FINDINGS IN THE CONTEXT OF  PATIENT-PROVIDER DECISIONS</vt:lpstr>
      <vt:lpstr>outline</vt:lpstr>
      <vt:lpstr>What makes a good discussion section?</vt:lpstr>
      <vt:lpstr>DISCUSSING FINDINGS IN THE CONTEXT OF  PATIENT-PROVIDER DECISIONS</vt:lpstr>
      <vt:lpstr>DISCUSSING FINDINGS IN THE CONTEXT OF  PATIENT-PROVIDER DECISIONS: TREATMENT studies</vt:lpstr>
      <vt:lpstr>DISCUSSING FINDINGS IN THE CONTEXT OF  PATIENT-PROVIDER DECISIONS: Prevention studies</vt:lpstr>
      <vt:lpstr>DISCUSSING FINDINGS IN THE CONTEXT OF  PATIENT-PROVIDER DECISIONS: DIAGNOSTIC STUDIES</vt:lpstr>
      <vt:lpstr>DISCUSSING FINDINGS IN THE CONTEXT OF  PATIENT-PROVIDER DECISIONS</vt:lpstr>
      <vt:lpstr>outline</vt:lpstr>
      <vt:lpstr>IMPORTANT Metrics</vt:lpstr>
      <vt:lpstr>Usage Statistics</vt:lpstr>
      <vt:lpstr>Impact Factor Rankings</vt:lpstr>
      <vt:lpstr>Impact Factor Rankings</vt:lpstr>
      <vt:lpstr>My Primary goals as EIC</vt:lpstr>
      <vt:lpstr>My Vision for JAT: All in for the Top 10</vt:lpstr>
      <vt:lpstr>Thank you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DISCUSSING FINDINGS IN THE CONTEXT OF PATIENT-PROVIDER DECISIONS</dc:title>
  <dc:creator>Microsoft Office User</dc:creator>
  <cp:lastModifiedBy>Microsoft Office User</cp:lastModifiedBy>
  <cp:revision>14</cp:revision>
  <dcterms:created xsi:type="dcterms:W3CDTF">2018-06-22T19:08:08Z</dcterms:created>
  <dcterms:modified xsi:type="dcterms:W3CDTF">2018-06-22T21:37:24Z</dcterms:modified>
</cp:coreProperties>
</file>