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17"/>
  </p:notesMasterIdLst>
  <p:sldIdLst>
    <p:sldId id="256" r:id="rId2"/>
    <p:sldId id="266" r:id="rId3"/>
    <p:sldId id="298" r:id="rId4"/>
    <p:sldId id="290" r:id="rId5"/>
    <p:sldId id="305" r:id="rId6"/>
    <p:sldId id="300" r:id="rId7"/>
    <p:sldId id="301" r:id="rId8"/>
    <p:sldId id="308" r:id="rId9"/>
    <p:sldId id="309" r:id="rId10"/>
    <p:sldId id="310" r:id="rId11"/>
    <p:sldId id="312" r:id="rId12"/>
    <p:sldId id="311" r:id="rId13"/>
    <p:sldId id="313" r:id="rId14"/>
    <p:sldId id="306" r:id="rId15"/>
    <p:sldId id="263" r:id="rId16"/>
  </p:sldIdLst>
  <p:sldSz cx="9144000" cy="6858000" type="screen4x3"/>
  <p:notesSz cx="7315200" cy="9601200"/>
  <p:embeddedFontLst>
    <p:embeddedFont>
      <p:font typeface="Myriad Web Pro" panose="020B0604020202020204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4" autoAdjust="0"/>
    <p:restoredTop sz="94706" autoAdjust="0"/>
  </p:normalViewPr>
  <p:slideViewPr>
    <p:cSldViewPr>
      <p:cViewPr varScale="1">
        <p:scale>
          <a:sx n="116" d="100"/>
          <a:sy n="116" d="100"/>
        </p:scale>
        <p:origin x="1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C8EF2-77B3-41AA-BBF7-A612B0C7CBB3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BC476-CBC3-45DF-B9B6-03357AA99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3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BC476-CBC3-45DF-B9B6-03357AA996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5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2712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271272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307848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  <p:sldLayoutId id="2147483665" r:id="rId3"/>
    <p:sldLayoutId id="2147483686" r:id="rId4"/>
    <p:sldLayoutId id="2147483684" r:id="rId5"/>
    <p:sldLayoutId id="2147483688" r:id="rId6"/>
    <p:sldLayoutId id="2147483685" r:id="rId7"/>
    <p:sldLayoutId id="2147483655" r:id="rId8"/>
    <p:sldLayoutId id="2147483660" r:id="rId9"/>
    <p:sldLayoutId id="2147483661" r:id="rId10"/>
    <p:sldLayoutId id="214748366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plainlanguage.org/" TargetMode="External"/><Relationship Id="rId2" Type="http://schemas.openxmlformats.org/officeDocument/2006/relationships/hyperlink" Target="http://www.plainlanguage.gov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nceh/" TargetMode="External"/><Relationship Id="rId5" Type="http://schemas.openxmlformats.org/officeDocument/2006/relationships/hyperlink" Target="https://www.cdc.gov/ccindex/index.html" TargetMode="External"/><Relationship Id="rId4" Type="http://schemas.openxmlformats.org/officeDocument/2006/relationships/hyperlink" Target="http://plainlanguagenetwork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mailto:jhootman@cdc.gov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Language – Reporting Results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457200"/>
          </a:xfrm>
        </p:spPr>
        <p:txBody>
          <a:bodyPr/>
          <a:lstStyle/>
          <a:p>
            <a:r>
              <a:rPr lang="en-US" dirty="0"/>
              <a:t>Jennifer M. Hootman PhD, ATC, FACSM, FNATA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5181600"/>
            <a:ext cx="6400800" cy="1295400"/>
          </a:xfrm>
        </p:spPr>
        <p:txBody>
          <a:bodyPr/>
          <a:lstStyle/>
          <a:p>
            <a:r>
              <a:rPr lang="en-US" dirty="0"/>
              <a:t>Epidemiologist – Arthritis Program</a:t>
            </a:r>
          </a:p>
          <a:p>
            <a:r>
              <a:rPr lang="en-US" dirty="0"/>
              <a:t>Centers for Disease Control and Prevention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National Center for Chronic Disease Prevention and Health Promotion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Population Health</a:t>
            </a:r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technical – but short results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1-way analysis of variance revealed differences between athletes and </a:t>
            </a:r>
            <a:r>
              <a:rPr lang="en-US" sz="1600" dirty="0" err="1"/>
              <a:t>nonathletes</a:t>
            </a:r>
            <a:r>
              <a:rPr lang="en-US" sz="1600" dirty="0"/>
              <a:t> for composite reaction time (athletes = 0.62 ± 0.09, </a:t>
            </a:r>
            <a:r>
              <a:rPr lang="en-US" sz="1600" dirty="0" err="1"/>
              <a:t>nonathletes</a:t>
            </a:r>
            <a:r>
              <a:rPr lang="en-US" sz="1600" dirty="0"/>
              <a:t> = 0.65 ± 0.11; </a:t>
            </a:r>
            <a:r>
              <a:rPr lang="en-US" sz="1600" i="1" dirty="0"/>
              <a:t>F</a:t>
            </a:r>
            <a:r>
              <a:rPr lang="en-US" sz="1600" baseline="-25000" dirty="0"/>
              <a:t>1,522</a:t>
            </a:r>
            <a:r>
              <a:rPr lang="en-US" sz="1600" dirty="0"/>
              <a:t> = 14.855, </a:t>
            </a:r>
            <a:r>
              <a:rPr lang="en-US" sz="1600" i="1" dirty="0"/>
              <a:t>P</a:t>
            </a:r>
            <a:r>
              <a:rPr lang="en-US" sz="1600" dirty="0"/>
              <a:t> &lt; .001, </a:t>
            </a:r>
            <a:r>
              <a:rPr lang="en-US" sz="1600" i="1" dirty="0"/>
              <a:t>r</a:t>
            </a:r>
            <a:r>
              <a:rPr lang="en-US" sz="1600" dirty="0"/>
              <a:t> = −0.152, Cohen d = −0.308), and total symptom score (athletes = 6.25 ± 9.00, </a:t>
            </a:r>
            <a:r>
              <a:rPr lang="en-US" sz="1600" dirty="0" err="1"/>
              <a:t>nonathletes</a:t>
            </a:r>
            <a:r>
              <a:rPr lang="en-US" sz="1600" dirty="0"/>
              <a:t> = 12.03 ± 14.73; </a:t>
            </a:r>
            <a:r>
              <a:rPr lang="en-US" sz="1600" i="1" dirty="0"/>
              <a:t>F</a:t>
            </a:r>
            <a:r>
              <a:rPr lang="en-US" sz="1600" baseline="-25000" dirty="0"/>
              <a:t>1,427</a:t>
            </a:r>
            <a:r>
              <a:rPr lang="en-US" sz="1600" dirty="0"/>
              <a:t> = 33.770, </a:t>
            </a:r>
            <a:r>
              <a:rPr lang="en-US" sz="1600" i="1" dirty="0"/>
              <a:t>P</a:t>
            </a:r>
            <a:r>
              <a:rPr lang="en-US" sz="1600" dirty="0"/>
              <a:t> &lt; .001, </a:t>
            </a:r>
            <a:r>
              <a:rPr lang="en-US" sz="1600" i="1" dirty="0"/>
              <a:t>r</a:t>
            </a:r>
            <a:r>
              <a:rPr lang="en-US" sz="1600" dirty="0"/>
              <a:t> = −0.230, Cohen d = −0.473). Due to violation of homogeneity of variance, we computed the Welch </a:t>
            </a:r>
            <a:r>
              <a:rPr lang="en-US" sz="1600" i="1" dirty="0"/>
              <a:t>F</a:t>
            </a:r>
            <a:r>
              <a:rPr lang="en-US" sz="1600" dirty="0"/>
              <a:t> to determine if the differences between groups were significant for both reaction time and symptom score (</a:t>
            </a:r>
            <a:r>
              <a:rPr lang="en-US" sz="1600" i="1" dirty="0"/>
              <a:t>P</a:t>
            </a:r>
            <a:r>
              <a:rPr lang="en-US" sz="1600" dirty="0"/>
              <a:t> &lt; .001). No differences were observed between athletes and </a:t>
            </a:r>
            <a:r>
              <a:rPr lang="en-US" sz="1600" dirty="0" err="1"/>
              <a:t>nonathletes</a:t>
            </a:r>
            <a:r>
              <a:rPr lang="en-US" sz="1600" dirty="0"/>
              <a:t> in composite verbal memory (</a:t>
            </a:r>
            <a:r>
              <a:rPr lang="en-US" sz="1600" i="1" dirty="0"/>
              <a:t>F</a:t>
            </a:r>
            <a:r>
              <a:rPr lang="en-US" sz="1600" baseline="-25000" dirty="0"/>
              <a:t>1,660</a:t>
            </a:r>
            <a:r>
              <a:rPr lang="en-US" sz="1600" dirty="0"/>
              <a:t> = 4.653, </a:t>
            </a:r>
            <a:r>
              <a:rPr lang="en-US" sz="1600" i="1" dirty="0"/>
              <a:t>P</a:t>
            </a:r>
            <a:r>
              <a:rPr lang="en-US" sz="1600" dirty="0"/>
              <a:t> = .031, </a:t>
            </a:r>
            <a:r>
              <a:rPr lang="en-US" sz="1600" i="1" dirty="0"/>
              <a:t>r</a:t>
            </a:r>
            <a:r>
              <a:rPr lang="en-US" sz="1600" dirty="0"/>
              <a:t> = −0.085, Cohen d = −0.170), composite visual memory (</a:t>
            </a:r>
            <a:r>
              <a:rPr lang="en-US" sz="1600" i="1" dirty="0"/>
              <a:t>F</a:t>
            </a:r>
            <a:r>
              <a:rPr lang="en-US" sz="1600" baseline="-25000" dirty="0"/>
              <a:t>1,660</a:t>
            </a:r>
            <a:r>
              <a:rPr lang="en-US" sz="1600" dirty="0"/>
              <a:t> = 0.794, </a:t>
            </a:r>
            <a:r>
              <a:rPr lang="en-US" sz="1600" i="1" dirty="0"/>
              <a:t>P</a:t>
            </a:r>
            <a:r>
              <a:rPr lang="en-US" sz="1600" dirty="0"/>
              <a:t> &lt; .373, </a:t>
            </a:r>
            <a:r>
              <a:rPr lang="en-US" sz="1600" i="1" dirty="0"/>
              <a:t>r</a:t>
            </a:r>
            <a:r>
              <a:rPr lang="en-US" sz="1600" dirty="0"/>
              <a:t> = 0.034, Cohen d = 0.070), composite visual motor speed (</a:t>
            </a:r>
            <a:r>
              <a:rPr lang="en-US" sz="1600" i="1" dirty="0"/>
              <a:t>F</a:t>
            </a:r>
            <a:r>
              <a:rPr lang="en-US" sz="1600" baseline="-25000" dirty="0"/>
              <a:t>1,660</a:t>
            </a:r>
            <a:r>
              <a:rPr lang="en-US" sz="1600" dirty="0"/>
              <a:t> = 0.000, </a:t>
            </a:r>
            <a:r>
              <a:rPr lang="en-US" sz="1600" i="1" dirty="0"/>
              <a:t>P</a:t>
            </a:r>
            <a:r>
              <a:rPr lang="en-US" sz="1600" dirty="0"/>
              <a:t> &lt; .987, </a:t>
            </a:r>
            <a:r>
              <a:rPr lang="en-US" sz="1600" i="1" dirty="0"/>
              <a:t>r</a:t>
            </a:r>
            <a:r>
              <a:rPr lang="en-US" sz="1600" dirty="0"/>
              <a:t> = 0.000, Cohen d = 0.001), or composite impulse control (</a:t>
            </a:r>
            <a:r>
              <a:rPr lang="en-US" sz="1600" i="1" dirty="0"/>
              <a:t>F</a:t>
            </a:r>
            <a:r>
              <a:rPr lang="en-US" sz="1600" baseline="-25000" dirty="0"/>
              <a:t>1,660</a:t>
            </a:r>
            <a:r>
              <a:rPr lang="en-US" sz="1600" dirty="0"/>
              <a:t> = 0.794, </a:t>
            </a:r>
            <a:r>
              <a:rPr lang="en-US" sz="1600" i="1" dirty="0"/>
              <a:t>P</a:t>
            </a:r>
            <a:r>
              <a:rPr lang="en-US" sz="1600" dirty="0"/>
              <a:t> &lt; .373, </a:t>
            </a:r>
            <a:r>
              <a:rPr lang="en-US" sz="1600" i="1" dirty="0"/>
              <a:t>r</a:t>
            </a:r>
            <a:r>
              <a:rPr lang="en-US" sz="1600" dirty="0"/>
              <a:t> = 0.028, Cohen d = 0.058; Table 2).</a:t>
            </a:r>
          </a:p>
          <a:p>
            <a:endParaRPr lang="en-US" sz="1600" dirty="0"/>
          </a:p>
          <a:p>
            <a:r>
              <a:rPr lang="en-US" sz="1600" dirty="0"/>
              <a:t>Magnitude? Direction? Clearly stated?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59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Plainer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Athletes had significantly faster reaction time and lower total symptom score than non-athletes. </a:t>
            </a:r>
          </a:p>
          <a:p>
            <a:pPr lvl="1"/>
            <a:r>
              <a:rPr lang="en-US" dirty="0"/>
              <a:t>Maybe add % difference between athletes and non-athletes (e.g., athletes had XX% faster reaction time)</a:t>
            </a:r>
          </a:p>
          <a:p>
            <a:r>
              <a:rPr lang="en-US" dirty="0"/>
              <a:t>No differences were found for  verbal memory, visual memory, visual motor speed or impulse control.</a:t>
            </a:r>
          </a:p>
          <a:p>
            <a:pPr lvl="1"/>
            <a:r>
              <a:rPr lang="en-US" dirty="0"/>
              <a:t>Insert p-values maybe, but other parenthetical info is in the table and just takes up space and creates fragmented reading</a:t>
            </a:r>
          </a:p>
          <a:p>
            <a:r>
              <a:rPr lang="en-US" dirty="0"/>
              <a:t>Not results, better for the methods section</a:t>
            </a:r>
          </a:p>
          <a:p>
            <a:pPr lvl="1"/>
            <a:r>
              <a:rPr lang="en-US" sz="1400" dirty="0"/>
              <a:t>Due to violation of homogeneity of variance, we computed the Welch </a:t>
            </a:r>
            <a:r>
              <a:rPr lang="en-US" sz="1400" i="1" dirty="0"/>
              <a:t>F</a:t>
            </a:r>
            <a:r>
              <a:rPr lang="en-US" sz="1400" dirty="0"/>
              <a:t> to determine if the differences between groups were significant for both reaction time and symptom score (</a:t>
            </a:r>
            <a:r>
              <a:rPr lang="en-US" sz="1400" i="1" dirty="0"/>
              <a:t>P</a:t>
            </a:r>
            <a:r>
              <a:rPr lang="en-US" sz="1400" dirty="0"/>
              <a:t> &lt; .001).</a:t>
            </a:r>
          </a:p>
          <a:p>
            <a:pPr lvl="1"/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583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and direction reported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ACLR limb, greater MVIC was associated with greater peak knee-flexion angle (</a:t>
            </a:r>
            <a:r>
              <a:rPr lang="en-US" i="1" dirty="0"/>
              <a:t>r</a:t>
            </a:r>
            <a:r>
              <a:rPr lang="en-US" dirty="0"/>
              <a:t> = 0.38, </a:t>
            </a:r>
            <a:r>
              <a:rPr lang="en-US" i="1" dirty="0"/>
              <a:t>P</a:t>
            </a:r>
            <a:r>
              <a:rPr lang="en-US" dirty="0"/>
              <a:t> = .045) and less peak </a:t>
            </a:r>
            <a:r>
              <a:rPr lang="en-US" dirty="0" err="1"/>
              <a:t>vGRF</a:t>
            </a:r>
            <a:r>
              <a:rPr lang="en-US" dirty="0"/>
              <a:t> (</a:t>
            </a:r>
            <a:r>
              <a:rPr lang="en-US" i="1" dirty="0"/>
              <a:t>r</a:t>
            </a:r>
            <a:r>
              <a:rPr lang="en-US" dirty="0"/>
              <a:t> = −0.41, </a:t>
            </a:r>
            <a:r>
              <a:rPr lang="en-US" i="1" dirty="0"/>
              <a:t>P</a:t>
            </a:r>
            <a:r>
              <a:rPr lang="en-US" dirty="0"/>
              <a:t> = .03). Greater CAR was associated with greater peak internal knee-extension moment (ρ = −0.38, </a:t>
            </a:r>
            <a:r>
              <a:rPr lang="en-US" i="1" dirty="0"/>
              <a:t>P</a:t>
            </a:r>
            <a:r>
              <a:rPr lang="en-US" dirty="0"/>
              <a:t> = .045), and greater H : M ratios were associated with greater peak </a:t>
            </a:r>
            <a:r>
              <a:rPr lang="en-US" dirty="0" err="1"/>
              <a:t>vGRF</a:t>
            </a:r>
            <a:r>
              <a:rPr lang="en-US" dirty="0"/>
              <a:t> (</a:t>
            </a:r>
            <a:r>
              <a:rPr lang="en-US" i="1" dirty="0"/>
              <a:t>r</a:t>
            </a:r>
            <a:r>
              <a:rPr lang="en-US" dirty="0"/>
              <a:t> = 0.45, </a:t>
            </a:r>
            <a:r>
              <a:rPr lang="en-US" i="1" dirty="0"/>
              <a:t>P</a:t>
            </a:r>
            <a:r>
              <a:rPr lang="en-US" dirty="0"/>
              <a:t> = .02).</a:t>
            </a:r>
          </a:p>
          <a:p>
            <a:r>
              <a:rPr lang="en-US" dirty="0"/>
              <a:t>Direction stated, magnitude provided in parentheses, p-values show significance; but lots of abbreviations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46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  <a:p>
            <a:r>
              <a:rPr lang="en-US" dirty="0"/>
              <a:t>Main message first</a:t>
            </a:r>
          </a:p>
          <a:p>
            <a:r>
              <a:rPr lang="en-US" dirty="0"/>
              <a:t>Use headers, bullets, etc.</a:t>
            </a:r>
          </a:p>
          <a:p>
            <a:r>
              <a:rPr lang="en-US" dirty="0"/>
              <a:t>Avoid data dense strings within text</a:t>
            </a:r>
          </a:p>
          <a:p>
            <a:r>
              <a:rPr lang="en-US" dirty="0"/>
              <a:t>Use manageable “chunks” of information</a:t>
            </a:r>
          </a:p>
          <a:p>
            <a:r>
              <a:rPr lang="en-US" dirty="0"/>
              <a:t>No jargon; limit abbreviations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42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www.plainlanguage.gov</a:t>
            </a:r>
            <a:endParaRPr lang="en-US" dirty="0"/>
          </a:p>
          <a:p>
            <a:pPr lvl="1"/>
            <a:r>
              <a:rPr lang="en-US" dirty="0"/>
              <a:t>Now with some free online trainings</a:t>
            </a:r>
          </a:p>
          <a:p>
            <a:r>
              <a:rPr lang="en-US" dirty="0">
                <a:hlinkClick r:id="rId3"/>
              </a:rPr>
              <a:t>www.centerforplainlanguage.org</a:t>
            </a:r>
            <a:endParaRPr lang="en-US" dirty="0"/>
          </a:p>
          <a:p>
            <a:r>
              <a:rPr lang="en-US" dirty="0">
                <a:hlinkClick r:id="rId4"/>
              </a:rPr>
              <a:t>http://plainlanguagenetwork.org/</a:t>
            </a:r>
            <a:r>
              <a:rPr lang="en-US" dirty="0"/>
              <a:t> </a:t>
            </a:r>
          </a:p>
          <a:p>
            <a:r>
              <a:rPr lang="en-US" dirty="0"/>
              <a:t>Clear Communication Index </a:t>
            </a:r>
            <a:r>
              <a:rPr lang="en-US" dirty="0">
                <a:hlinkClick r:id="rId5"/>
              </a:rPr>
              <a:t>https://www.cdc.gov/ccindex/index.html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CDC’s National Center for Environmental Health will have materials on a public website later this summer!</a:t>
            </a:r>
          </a:p>
          <a:p>
            <a:pPr lvl="1"/>
            <a:r>
              <a:rPr lang="en-US" dirty="0">
                <a:hlinkClick r:id="rId6"/>
              </a:rPr>
              <a:t>https://www.cdc.gov/nceh/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224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457200" y="2057400"/>
            <a:ext cx="8229600" cy="4111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baseline="0" dirty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Contact:  </a:t>
            </a:r>
            <a:r>
              <a:rPr lang="en-US" sz="2800" b="1" kern="1200" baseline="0" dirty="0">
                <a:solidFill>
                  <a:schemeClr val="bg2"/>
                </a:solidFill>
                <a:latin typeface="Myriad Web Pro"/>
                <a:ea typeface="+mn-ea"/>
                <a:cs typeface="+mn-cs"/>
                <a:hlinkClick r:id="rId2"/>
              </a:rPr>
              <a:t>jhootman@cdc.gov</a:t>
            </a:r>
            <a:r>
              <a:rPr lang="en-US" sz="2800" b="1" kern="1200" baseline="0" dirty="0">
                <a:solidFill>
                  <a:schemeClr val="bg2"/>
                </a:solidFill>
                <a:latin typeface="Myriad Web Pro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For more information please contact Centers for Disease Control and Prevention</a:t>
            </a:r>
          </a:p>
          <a:p>
            <a:pPr lvl="0" algn="l"/>
            <a:endParaRPr lang="en-US" sz="1200" b="0" dirty="0">
              <a:solidFill>
                <a:schemeClr val="tx1"/>
              </a:solidFill>
            </a:endParaRPr>
          </a:p>
          <a:p>
            <a:pPr lvl="0" algn="l"/>
            <a:r>
              <a:rPr lang="en-US" sz="1200" b="0" dirty="0">
                <a:solidFill>
                  <a:schemeClr val="tx1"/>
                </a:solidFill>
              </a:rPr>
              <a:t>1600 Clifton Road NE, Atlanta,  GA  30333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</a:rPr>
              <a:t>Telephone: 1-800-CDC-INFO (232-4636)/TTY: 1-888-232-6348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</a:rPr>
              <a:t>E-mail:  jhootman@cdc.gov 	Web:  http://www.cdc.gov/arthritis</a:t>
            </a:r>
          </a:p>
          <a:p>
            <a:pPr lvl="0" algn="l"/>
            <a:endParaRPr lang="en-US" sz="1200" b="0" dirty="0">
              <a:solidFill>
                <a:schemeClr val="tx1"/>
              </a:solidFill>
            </a:endParaRPr>
          </a:p>
          <a:p>
            <a:pPr lvl="0" algn="l"/>
            <a:r>
              <a:rPr lang="en-US" sz="900" b="0" dirty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National Center for Chronic Disease Prevention and Health Promotion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Population Health</a:t>
            </a:r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543800" cy="4191000"/>
          </a:xfrm>
        </p:spPr>
        <p:txBody>
          <a:bodyPr/>
          <a:lstStyle/>
          <a:p>
            <a:r>
              <a:rPr lang="en-US" dirty="0"/>
              <a:t>Quick review of Plain Language</a:t>
            </a:r>
          </a:p>
          <a:p>
            <a:pPr lvl="1"/>
            <a:r>
              <a:rPr lang="en-US" dirty="0"/>
              <a:t>Now known as “clear communication”</a:t>
            </a:r>
          </a:p>
          <a:p>
            <a:endParaRPr lang="en-US" dirty="0"/>
          </a:p>
          <a:p>
            <a:r>
              <a:rPr lang="en-US" dirty="0"/>
              <a:t>Reporting plain language results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5000" y="1752601"/>
            <a:ext cx="2743200" cy="38099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65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October 13, 2010, President Obama signed the Plain Language Act of 2010 and it became Public Law 111-274</a:t>
            </a:r>
          </a:p>
          <a:p>
            <a:pPr lvl="1"/>
            <a:endParaRPr lang="en-US" dirty="0"/>
          </a:p>
          <a:p>
            <a:r>
              <a:rPr lang="en-US" b="0" dirty="0"/>
              <a:t>Public Law 111–274 - 111th Congress</a:t>
            </a:r>
          </a:p>
          <a:p>
            <a:pPr lvl="1"/>
            <a:r>
              <a:rPr lang="en-US" dirty="0"/>
              <a:t>To enhance citizen access to Government information and services by establishing that Government documents issued to the public must be written clearly, and for other purposes.</a:t>
            </a:r>
          </a:p>
          <a:p>
            <a:pPr lvl="1"/>
            <a:r>
              <a:rPr lang="en-US" dirty="0"/>
              <a:t>The purpose of this Act is to improve the effectiveness and accountability of Federal agencies to the public by promoting clear Government communication that the public can understand and use.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82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1828799"/>
          </a:xfrm>
        </p:spPr>
        <p:txBody>
          <a:bodyPr/>
          <a:lstStyle/>
          <a:p>
            <a:r>
              <a:rPr lang="en-US" b="0" dirty="0"/>
              <a:t>PLAIN WRITING.—The term ‘‘plain writing’’ means writing that is clear, concise, well-organized, and follows other best practices appropriate to the subject or field and intended audience.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Oval Callout 3"/>
          <p:cNvSpPr/>
          <p:nvPr/>
        </p:nvSpPr>
        <p:spPr>
          <a:xfrm>
            <a:off x="3429000" y="4199237"/>
            <a:ext cx="3505200" cy="1527048"/>
          </a:xfrm>
          <a:prstGeom prst="wedgeEllipseCallo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4639595"/>
            <a:ext cx="230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 language is not </a:t>
            </a:r>
          </a:p>
          <a:p>
            <a:r>
              <a:rPr lang="en-US" dirty="0"/>
              <a:t>“dumbing down”!</a:t>
            </a:r>
          </a:p>
        </p:txBody>
      </p:sp>
    </p:spTree>
    <p:extLst>
      <p:ext uri="{BB962C8B-B14F-4D97-AF65-F5344CB8AC3E}">
        <p14:creationId xmlns:p14="http://schemas.microsoft.com/office/powerpoint/2010/main" val="1648181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/>
              <a:t>Writing that helps the </a:t>
            </a:r>
            <a:r>
              <a:rPr lang="en-US" b="0" dirty="0">
                <a:solidFill>
                  <a:srgbClr val="00B050"/>
                </a:solidFill>
              </a:rPr>
              <a:t>end user</a:t>
            </a:r>
            <a:r>
              <a:rPr lang="en-US" b="0" dirty="0"/>
              <a:t>:</a:t>
            </a:r>
          </a:p>
          <a:p>
            <a:pPr lvl="1"/>
            <a:r>
              <a:rPr lang="en-US" b="0" dirty="0"/>
              <a:t>find what they need, </a:t>
            </a:r>
          </a:p>
          <a:p>
            <a:pPr lvl="1"/>
            <a:endParaRPr lang="en-US" b="0" dirty="0"/>
          </a:p>
          <a:p>
            <a:pPr lvl="1"/>
            <a:r>
              <a:rPr lang="en-US" b="0" dirty="0"/>
              <a:t>understand what they find (the first time); and </a:t>
            </a:r>
          </a:p>
          <a:p>
            <a:pPr lvl="1"/>
            <a:endParaRPr lang="en-US" b="0" dirty="0"/>
          </a:p>
          <a:p>
            <a:pPr lvl="1"/>
            <a:r>
              <a:rPr lang="en-US" b="0" dirty="0"/>
              <a:t>use what they find to meet their needs.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652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  <a:p>
            <a:r>
              <a:rPr lang="en-US" b="0" dirty="0">
                <a:solidFill>
                  <a:srgbClr val="00B050"/>
                </a:solidFill>
              </a:rPr>
              <a:t>Know your audience and purpose before you begin </a:t>
            </a:r>
          </a:p>
          <a:p>
            <a:pPr lvl="1"/>
            <a:r>
              <a:rPr lang="en-US" dirty="0"/>
              <a:t>Per JAT website….Certified athletic trainers and others who support the athletic training profession</a:t>
            </a:r>
          </a:p>
          <a:p>
            <a:pPr lvl="1"/>
            <a:r>
              <a:rPr lang="en-US" b="0" dirty="0">
                <a:solidFill>
                  <a:srgbClr val="00B050"/>
                </a:solidFill>
              </a:rPr>
              <a:t>What do they already know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What do they want to know</a:t>
            </a:r>
            <a:endParaRPr lang="en-US" b="0" dirty="0">
              <a:solidFill>
                <a:srgbClr val="00B050"/>
              </a:solidFill>
            </a:endParaRPr>
          </a:p>
          <a:p>
            <a:r>
              <a:rPr lang="en-US" b="0" dirty="0"/>
              <a:t>Put the most important message first </a:t>
            </a:r>
          </a:p>
          <a:p>
            <a:r>
              <a:rPr lang="en-US" b="0" dirty="0"/>
              <a:t>Present other information in order of importance to the audience </a:t>
            </a:r>
          </a:p>
          <a:p>
            <a:r>
              <a:rPr lang="en-US" b="0" dirty="0"/>
              <a:t>Break text into logical chunks and use headings </a:t>
            </a:r>
          </a:p>
          <a:p>
            <a:pPr lvl="1"/>
            <a:r>
              <a:rPr lang="en-US" dirty="0"/>
              <a:t>Consider bulleted lists if the journal allows</a:t>
            </a: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46698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Choose words carefully – precise and concise</a:t>
            </a:r>
          </a:p>
          <a:p>
            <a:r>
              <a:rPr lang="en-US" b="0" dirty="0">
                <a:solidFill>
                  <a:srgbClr val="00B050"/>
                </a:solidFill>
              </a:rPr>
              <a:t>Write in the active voice</a:t>
            </a:r>
          </a:p>
          <a:p>
            <a:r>
              <a:rPr lang="en-US" b="0" dirty="0"/>
              <a:t>Verbs – Active, simplest form and present tense</a:t>
            </a:r>
          </a:p>
          <a:p>
            <a:r>
              <a:rPr lang="en-US" b="0" dirty="0">
                <a:solidFill>
                  <a:srgbClr val="00B050"/>
                </a:solidFill>
              </a:rPr>
              <a:t>Choose words and numbers your audience knows</a:t>
            </a:r>
          </a:p>
          <a:p>
            <a:r>
              <a:rPr lang="en-US" b="0" dirty="0"/>
              <a:t>Keep sentences and paragraphs short </a:t>
            </a:r>
          </a:p>
          <a:p>
            <a:r>
              <a:rPr lang="en-US" b="0" dirty="0"/>
              <a:t>Include “you” and other pronouns </a:t>
            </a:r>
          </a:p>
          <a:p>
            <a:r>
              <a:rPr lang="en-US" b="0" dirty="0"/>
              <a:t>Minimize abbreviations</a:t>
            </a:r>
          </a:p>
          <a:p>
            <a:r>
              <a:rPr lang="en-US" b="0" dirty="0">
                <a:solidFill>
                  <a:srgbClr val="00B050"/>
                </a:solidFill>
              </a:rPr>
              <a:t>No jargon or technical words when a regular word exists</a:t>
            </a:r>
          </a:p>
          <a:p>
            <a:r>
              <a:rPr lang="en-US" b="0" dirty="0"/>
              <a:t>Remove excess words (actually, completely, absolutely)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21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in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0" dirty="0"/>
          </a:p>
          <a:p>
            <a:r>
              <a:rPr lang="en-US" sz="2000" b="0" dirty="0">
                <a:solidFill>
                  <a:srgbClr val="00B050"/>
                </a:solidFill>
              </a:rPr>
              <a:t>Long and complicated sentences instead of short, clear sentences </a:t>
            </a:r>
          </a:p>
          <a:p>
            <a:r>
              <a:rPr lang="en-US" sz="2000" b="0" dirty="0"/>
              <a:t>Mixing creative and scientific writing </a:t>
            </a:r>
          </a:p>
          <a:p>
            <a:r>
              <a:rPr lang="en-US" sz="2000" b="0" dirty="0">
                <a:solidFill>
                  <a:srgbClr val="00B050"/>
                </a:solidFill>
              </a:rPr>
              <a:t>Scientific “story” not readily apparent – make it clinically relevant</a:t>
            </a:r>
          </a:p>
          <a:p>
            <a:r>
              <a:rPr lang="en-US" sz="2000" b="0" dirty="0"/>
              <a:t>Poor structuring of text </a:t>
            </a:r>
          </a:p>
          <a:p>
            <a:r>
              <a:rPr lang="en-US" sz="2000" b="0" dirty="0">
                <a:solidFill>
                  <a:srgbClr val="00B050"/>
                </a:solidFill>
              </a:rPr>
              <a:t>Mixing actual results and their discussion </a:t>
            </a:r>
          </a:p>
          <a:p>
            <a:r>
              <a:rPr lang="en-US" sz="2000" b="0" dirty="0"/>
              <a:t>Inconsistent use of technical terms and units </a:t>
            </a:r>
          </a:p>
          <a:p>
            <a:r>
              <a:rPr lang="en-US" sz="2000" b="0" dirty="0"/>
              <a:t>Misusing or wasting specific and generic terms </a:t>
            </a:r>
          </a:p>
          <a:p>
            <a:r>
              <a:rPr lang="en-US" sz="2000" b="0" dirty="0"/>
              <a:t>Reluctance to use first-person pronouns and overuse of passive voice </a:t>
            </a:r>
          </a:p>
          <a:p>
            <a:r>
              <a:rPr lang="en-US" sz="2000" b="0" dirty="0"/>
              <a:t>Tendency to turn sharp and powerful verbs into weighty nouns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FROM: Mastering Scientific and Medical Writing: A Self-Help Guide,.</a:t>
            </a:r>
          </a:p>
        </p:txBody>
      </p:sp>
    </p:spTree>
    <p:extLst>
      <p:ext uri="{BB962C8B-B14F-4D97-AF65-F5344CB8AC3E}">
        <p14:creationId xmlns:p14="http://schemas.microsoft.com/office/powerpoint/2010/main" val="6674522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Re-write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655095"/>
              </p:ext>
            </p:extLst>
          </p:nvPr>
        </p:nvGraphicFramePr>
        <p:xfrm>
          <a:off x="457200" y="1600200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Plain Language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contrast, none of the lake trout sampled in eight lakes further south in northern Saskatchewan and Alberta had mean mercury concentrations &gt;0.5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/g; fish also were younger (mean age 6 years for the 8 lakes).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contrast, the average mercury levels in lake trout sampled from eight lakes in northern Saskatchewan and Alberta were within the limits of the guideline. </a:t>
                      </a:r>
                      <a:r>
                        <a:rPr lang="en-US" sz="18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 fish were younger than the NWT fish in the study, with an average age of six.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05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light(">
  <a:themeElements>
    <a:clrScheme name="NCCDPHP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1113</Words>
  <Application>Microsoft Office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Myriad Web Pro</vt:lpstr>
      <vt:lpstr>Wingdings</vt:lpstr>
      <vt:lpstr>Courier New</vt:lpstr>
      <vt:lpstr>Calibri</vt:lpstr>
      <vt:lpstr>NCCDPHP_PPT_light(</vt:lpstr>
      <vt:lpstr>Plain Language – Reporting Results</vt:lpstr>
      <vt:lpstr>Today’s Outline</vt:lpstr>
      <vt:lpstr>History</vt:lpstr>
      <vt:lpstr>Definition</vt:lpstr>
      <vt:lpstr>Overarching Goal</vt:lpstr>
      <vt:lpstr>Know Your Audience</vt:lpstr>
      <vt:lpstr>Write</vt:lpstr>
      <vt:lpstr>Common Mistakes in Science</vt:lpstr>
      <vt:lpstr>Example Re-write</vt:lpstr>
      <vt:lpstr>Highly technical – but short results section</vt:lpstr>
      <vt:lpstr>Plainer Results</vt:lpstr>
      <vt:lpstr>Magnitude and direction reported</vt:lpstr>
      <vt:lpstr>Take Home Points</vt:lpstr>
      <vt:lpstr>Resources</vt:lpstr>
      <vt:lpstr>Contact:  jhootman@cdc.gov 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Leslie Neistadt</cp:lastModifiedBy>
  <cp:revision>174</cp:revision>
  <dcterms:created xsi:type="dcterms:W3CDTF">2010-08-05T11:25:00Z</dcterms:created>
  <dcterms:modified xsi:type="dcterms:W3CDTF">2018-06-26T01:37:04Z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